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Gelasio Semi Bold"/>
      <p:regular r:id="rId16"/>
    </p:embeddedFont>
    <p:embeddedFont>
      <p:font typeface="Gelasio Semi Bold"/>
      <p:regular r:id="rId17"/>
    </p:embeddedFont>
    <p:embeddedFont>
      <p:font typeface="Gelasio Semi Bold"/>
      <p:regular r:id="rId18"/>
    </p:embeddedFont>
    <p:embeddedFont>
      <p:font typeface="Gelasio Semi Bold"/>
      <p:regular r:id="rId19"/>
    </p:embeddedFont>
    <p:embeddedFont>
      <p:font typeface="Gelasio"/>
      <p:regular r:id="rId20"/>
    </p:embeddedFont>
    <p:embeddedFont>
      <p:font typeface="Gelasio"/>
      <p:regular r:id="rId21"/>
    </p:embeddedFont>
    <p:embeddedFont>
      <p:font typeface="Gelasio"/>
      <p:regular r:id="rId22"/>
    </p:embeddedFont>
    <p:embeddedFont>
      <p:font typeface="Gelasi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DCFB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6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svg"/><Relationship Id="rId4" Type="http://schemas.openxmlformats.org/officeDocument/2006/relationships/image" Target="../media/image-7-4.png"/><Relationship Id="rId5" Type="http://schemas.openxmlformats.org/officeDocument/2006/relationships/image" Target="../media/image-7-5.svg"/><Relationship Id="rId6" Type="http://schemas.openxmlformats.org/officeDocument/2006/relationships/image" Target="../media/image-7-6.png"/><Relationship Id="rId7" Type="http://schemas.openxmlformats.org/officeDocument/2006/relationships/image" Target="../media/image-7-7.sv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Telco Customer Churn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Analyzing telecommunications data to identify patterns and drivers of customer attrition.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35562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Project Overview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542699"/>
            <a:ext cx="3664744" cy="1730812"/>
          </a:xfrm>
          <a:prstGeom prst="roundRect">
            <a:avLst>
              <a:gd name="adj" fmla="val 8453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49710" y="254269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6" name="Text 3"/>
          <p:cNvSpPr/>
          <p:nvPr/>
        </p:nvSpPr>
        <p:spPr>
          <a:xfrm>
            <a:off x="6628924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Identify Patterns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628924" y="3290411"/>
            <a:ext cx="30587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Uncover churn behaviors and high-risk segments.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748" y="2542699"/>
            <a:ext cx="3664863" cy="1730812"/>
          </a:xfrm>
          <a:prstGeom prst="roundRect">
            <a:avLst>
              <a:gd name="adj" fmla="val 8453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10141268" y="254269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0" name="Text 7"/>
          <p:cNvSpPr/>
          <p:nvPr/>
        </p:nvSpPr>
        <p:spPr>
          <a:xfrm>
            <a:off x="10520482" y="27999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Drivers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520482" y="3290411"/>
            <a:ext cx="30588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Pinpoint factors causing customers to leave.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500324"/>
            <a:ext cx="3664744" cy="2093714"/>
          </a:xfrm>
          <a:prstGeom prst="roundRect">
            <a:avLst>
              <a:gd name="adj" fmla="val 6988"/>
            </a:avLst>
          </a:prstGeom>
          <a:solidFill>
            <a:srgbClr val="F9F6F0"/>
          </a:solidFill>
          <a:ln w="30480">
            <a:solidFill>
              <a:srgbClr val="D4CEC3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249710" y="4500324"/>
            <a:ext cx="121920" cy="2093714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4" name="Text 11"/>
          <p:cNvSpPr/>
          <p:nvPr/>
        </p:nvSpPr>
        <p:spPr>
          <a:xfrm>
            <a:off x="6628924" y="47576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Retention Strategy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628924" y="5248037"/>
            <a:ext cx="30587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Support data-driven approaches to keep customers.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3904059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Dataset Snapshot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Rows: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7,043</a:t>
            </a:r>
            <a:endParaRPr lang="en-US" sz="1500" dirty="0"/>
          </a:p>
          <a:p>
            <a:pPr algn="l" indent="0" marL="0">
              <a:lnSpc>
                <a:spcPts val="2450"/>
              </a:lnSpc>
              <a:buNone/>
            </a:pPr>
            <a:r>
              <a:rPr lang="en-US" sz="1500" b="1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Columns: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 33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141809" y="2313503"/>
            <a:ext cx="2440067" cy="304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Key Features: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1141809" y="2813566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 Profile (gender, senior, partner)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41809" y="3194209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Account Info (contract, payment, tenure)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141809" y="3574852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Service Usage (internet, phone, streaming)</a:t>
            </a:r>
            <a:endParaRPr lang="en-US" sz="1500" dirty="0"/>
          </a:p>
        </p:txBody>
      </p:sp>
      <p:sp>
        <p:nvSpPr>
          <p:cNvPr id="8" name="Text 6"/>
          <p:cNvSpPr/>
          <p:nvPr/>
        </p:nvSpPr>
        <p:spPr>
          <a:xfrm>
            <a:off x="1141809" y="3955494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Financials (charges, CLTV)</a:t>
            </a:r>
            <a:endParaRPr lang="en-US" sz="1500" dirty="0"/>
          </a:p>
        </p:txBody>
      </p:sp>
      <p:sp>
        <p:nvSpPr>
          <p:cNvPr id="9" name="Text 7"/>
          <p:cNvSpPr/>
          <p:nvPr/>
        </p:nvSpPr>
        <p:spPr>
          <a:xfrm>
            <a:off x="1141809" y="4336137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Churn Indicators (value, reason, score)</a:t>
            </a:r>
            <a:endParaRPr lang="en-US" sz="15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75435"/>
            <a:ext cx="613219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Preparation in Python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951083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25391"/>
            <a:ext cx="38917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158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Imported dataset, inspected structure and summary statistics.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951083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125391"/>
            <a:ext cx="32038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16962" y="361580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Filled missing 'total_charges' with median, 'churn_reason' with "Not Churned".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59603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951083"/>
            <a:ext cx="4196358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125391"/>
            <a:ext cx="3428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640133" y="3615809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Renamed columns to snake_case for consistency.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1013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456396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630704"/>
            <a:ext cx="28646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612112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Created 'tenure_group' for churn analysis.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10135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 Light" pitchFamily="34" charset="0"/>
                <a:ea typeface="Gelasio Light" pitchFamily="34" charset="-122"/>
                <a:cs typeface="Gelasio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456396"/>
            <a:ext cx="6407944" cy="30480"/>
          </a:xfrm>
          <a:prstGeom prst="rect">
            <a:avLst/>
          </a:prstGeom>
          <a:solidFill>
            <a:srgbClr val="D3C5B6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630704"/>
            <a:ext cx="29479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428548" y="6121122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Loaded cleaned data into PostgreSQL for further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25473"/>
            <a:ext cx="585978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SQL Analysis: Key Metrics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1945958"/>
            <a:ext cx="3636407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50"/>
              </a:lnSpc>
              <a:buNone/>
            </a:pPr>
            <a:r>
              <a:rPr lang="en-US" sz="7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7,043</a:t>
            </a:r>
            <a:endParaRPr lang="en-US" sz="7050" dirty="0"/>
          </a:p>
        </p:txBody>
      </p:sp>
      <p:sp>
        <p:nvSpPr>
          <p:cNvPr id="5" name="Text 2"/>
          <p:cNvSpPr/>
          <p:nvPr/>
        </p:nvSpPr>
        <p:spPr>
          <a:xfrm>
            <a:off x="1194316" y="3125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Total Customers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615690"/>
            <a:ext cx="36364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Active customers in the dataset.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713684" y="1945958"/>
            <a:ext cx="3636526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50"/>
              </a:lnSpc>
              <a:buNone/>
            </a:pPr>
            <a:r>
              <a:rPr lang="en-US" sz="7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1,869</a:t>
            </a:r>
            <a:endParaRPr lang="en-US" sz="7050" dirty="0"/>
          </a:p>
        </p:txBody>
      </p:sp>
      <p:sp>
        <p:nvSpPr>
          <p:cNvPr id="8" name="Text 5"/>
          <p:cNvSpPr/>
          <p:nvPr/>
        </p:nvSpPr>
        <p:spPr>
          <a:xfrm>
            <a:off x="5114330" y="31252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Churned Customers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713684" y="3615690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Customers who have left the service.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4908471"/>
            <a:ext cx="3636407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50"/>
              </a:lnSpc>
              <a:buNone/>
            </a:pPr>
            <a:r>
              <a:rPr lang="en-US" sz="7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26.5%</a:t>
            </a:r>
            <a:endParaRPr lang="en-US" sz="7050" dirty="0"/>
          </a:p>
        </p:txBody>
      </p:sp>
      <p:sp>
        <p:nvSpPr>
          <p:cNvPr id="11" name="Text 8"/>
          <p:cNvSpPr/>
          <p:nvPr/>
        </p:nvSpPr>
        <p:spPr>
          <a:xfrm>
            <a:off x="1194316" y="60877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Churn Rate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93790" y="6578203"/>
            <a:ext cx="36364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Percentage of customers who churned.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713684" y="4908471"/>
            <a:ext cx="3636526" cy="895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050"/>
              </a:lnSpc>
              <a:buNone/>
            </a:pPr>
            <a:r>
              <a:rPr lang="en-US" sz="70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$64.76</a:t>
            </a:r>
            <a:endParaRPr lang="en-US" sz="7050" dirty="0"/>
          </a:p>
        </p:txBody>
      </p:sp>
      <p:sp>
        <p:nvSpPr>
          <p:cNvPr id="14" name="Text 11"/>
          <p:cNvSpPr/>
          <p:nvPr/>
        </p:nvSpPr>
        <p:spPr>
          <a:xfrm>
            <a:off x="5072539" y="6087785"/>
            <a:ext cx="29186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Avg. Monthly Charge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713684" y="6578203"/>
            <a:ext cx="36365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Average customer payment per month.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4416" y="462677"/>
            <a:ext cx="3545681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Churn Demographics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1994416" y="1303734"/>
            <a:ext cx="2103001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Gender &amp; Seniority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994416" y="1734741"/>
            <a:ext cx="5115520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Churn rates are similar across genders. Senior citizens show higher churn.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4416" y="2462093"/>
            <a:ext cx="5115520" cy="51155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7846" y="1303734"/>
            <a:ext cx="2103001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5 Churn Cities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27846" y="1734741"/>
            <a:ext cx="5115520" cy="269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Los Angeles and San Diego have the highest churn numbers.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46" y="2193012"/>
            <a:ext cx="5115520" cy="51155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13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Service &amp; Payment Impact on Churn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2879408"/>
            <a:ext cx="3664744" cy="2040493"/>
          </a:xfrm>
          <a:prstGeom prst="roundRect">
            <a:avLst>
              <a:gd name="adj" fmla="val 7170"/>
            </a:avLst>
          </a:prstGeom>
          <a:solidFill>
            <a:srgbClr val="F9F6F0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2848928"/>
            <a:ext cx="3664744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6" name="Shape 3"/>
          <p:cNvSpPr/>
          <p:nvPr/>
        </p:nvSpPr>
        <p:spPr>
          <a:xfrm>
            <a:off x="7772340" y="253924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6414" y="2743319"/>
            <a:ext cx="272177" cy="27217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537484" y="3446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Internet Service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37484" y="3936802"/>
            <a:ext cx="31501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Fiber optic users contribute most to churn.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2879408"/>
            <a:ext cx="3664863" cy="2040493"/>
          </a:xfrm>
          <a:prstGeom prst="roundRect">
            <a:avLst>
              <a:gd name="adj" fmla="val 7170"/>
            </a:avLst>
          </a:prstGeom>
          <a:solidFill>
            <a:srgbClr val="F9F6F0"/>
          </a:solidFill>
          <a:ln/>
        </p:spPr>
      </p:sp>
      <p:sp>
        <p:nvSpPr>
          <p:cNvPr id="11" name="Shape 7"/>
          <p:cNvSpPr/>
          <p:nvPr/>
        </p:nvSpPr>
        <p:spPr>
          <a:xfrm>
            <a:off x="10171748" y="2848928"/>
            <a:ext cx="3664863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2" name="Shape 8"/>
          <p:cNvSpPr/>
          <p:nvPr/>
        </p:nvSpPr>
        <p:spPr>
          <a:xfrm>
            <a:off x="11663898" y="2539246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67971" y="2743319"/>
            <a:ext cx="272177" cy="27217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10429042" y="34463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Payment Method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10429042" y="3936802"/>
            <a:ext cx="31502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Electronic check users have the highest churn risk.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6280190" y="5486876"/>
            <a:ext cx="7556421" cy="1677591"/>
          </a:xfrm>
          <a:prstGeom prst="roundRect">
            <a:avLst>
              <a:gd name="adj" fmla="val 8721"/>
            </a:avLst>
          </a:prstGeom>
          <a:solidFill>
            <a:srgbClr val="F9F6F0"/>
          </a:solidFill>
          <a:ln/>
        </p:spPr>
      </p:sp>
      <p:sp>
        <p:nvSpPr>
          <p:cNvPr id="17" name="Shape 12"/>
          <p:cNvSpPr/>
          <p:nvPr/>
        </p:nvSpPr>
        <p:spPr>
          <a:xfrm>
            <a:off x="6280190" y="5456396"/>
            <a:ext cx="7556421" cy="121920"/>
          </a:xfrm>
          <a:prstGeom prst="roundRect">
            <a:avLst>
              <a:gd name="adj" fmla="val 27907"/>
            </a:avLst>
          </a:prstGeom>
          <a:solidFill>
            <a:srgbClr val="D3C5B6"/>
          </a:solidFill>
          <a:ln/>
        </p:spPr>
      </p:sp>
      <p:sp>
        <p:nvSpPr>
          <p:cNvPr id="18" name="Shape 13"/>
          <p:cNvSpPr/>
          <p:nvPr/>
        </p:nvSpPr>
        <p:spPr>
          <a:xfrm>
            <a:off x="9718179" y="5146715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D3C5B6"/>
          </a:solidFill>
          <a:ln/>
        </p:spPr>
      </p:sp>
      <p:pic>
        <p:nvPicPr>
          <p:cNvPr id="19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2252" y="5350788"/>
            <a:ext cx="272177" cy="272177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37484" y="60538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Contract Type</a:t>
            </a:r>
            <a:endParaRPr lang="en-US" sz="2200" dirty="0"/>
          </a:p>
        </p:txBody>
      </p:sp>
      <p:sp>
        <p:nvSpPr>
          <p:cNvPr id="21" name="Text 15"/>
          <p:cNvSpPr/>
          <p:nvPr/>
        </p:nvSpPr>
        <p:spPr>
          <a:xfrm>
            <a:off x="6537484" y="6544270"/>
            <a:ext cx="704183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Month-to-month contracts show highest churn risk.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94416" y="462677"/>
            <a:ext cx="4456271" cy="420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Churn by Tenure &amp; Reason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1994416" y="1303734"/>
            <a:ext cx="2103001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Tenure Group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1994416" y="1734741"/>
            <a:ext cx="5115520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New customers (0-1 year) have the highest churn rate, decreasing with tenure.</a:t>
            </a:r>
            <a:endParaRPr lang="en-US" sz="13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4416" y="2462093"/>
            <a:ext cx="5115520" cy="51155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27846" y="1303734"/>
            <a:ext cx="2103001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Top Churn Reasons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27846" y="1734741"/>
            <a:ext cx="5115520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Competitor offers, slow speeds, and poor service attitude are key drivers.</a:t>
            </a:r>
            <a:endParaRPr lang="en-US" sz="130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846" y="2462093"/>
            <a:ext cx="5115520" cy="51155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85781" y="508992"/>
            <a:ext cx="511718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484237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Business Recommendations</a:t>
            </a:r>
            <a:endParaRPr lang="en-US" sz="2900" dirty="0"/>
          </a:p>
        </p:txBody>
      </p:sp>
      <p:sp>
        <p:nvSpPr>
          <p:cNvPr id="3" name="Shape 1"/>
          <p:cNvSpPr/>
          <p:nvPr/>
        </p:nvSpPr>
        <p:spPr>
          <a:xfrm>
            <a:off x="1485781" y="1338382"/>
            <a:ext cx="414695" cy="414695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4" name="Text 2"/>
          <p:cNvSpPr/>
          <p:nvPr/>
        </p:nvSpPr>
        <p:spPr>
          <a:xfrm>
            <a:off x="1554837" y="1372910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2084784" y="1401723"/>
            <a:ext cx="2876669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Convert Month-to-Month</a:t>
            </a:r>
            <a:endParaRPr lang="en-US" sz="1800" dirty="0"/>
          </a:p>
        </p:txBody>
      </p:sp>
      <p:sp>
        <p:nvSpPr>
          <p:cNvPr id="6" name="Text 4"/>
          <p:cNvSpPr/>
          <p:nvPr/>
        </p:nvSpPr>
        <p:spPr>
          <a:xfrm>
            <a:off x="2084784" y="1800106"/>
            <a:ext cx="110598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Promote long-term contracts with incentives.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1485781" y="2463522"/>
            <a:ext cx="414695" cy="414695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8" name="Text 6"/>
          <p:cNvSpPr/>
          <p:nvPr/>
        </p:nvSpPr>
        <p:spPr>
          <a:xfrm>
            <a:off x="1554837" y="2498050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2</a:t>
            </a:r>
            <a:endParaRPr lang="en-US" sz="2150" dirty="0"/>
          </a:p>
        </p:txBody>
      </p:sp>
      <p:sp>
        <p:nvSpPr>
          <p:cNvPr id="9" name="Text 7"/>
          <p:cNvSpPr/>
          <p:nvPr/>
        </p:nvSpPr>
        <p:spPr>
          <a:xfrm>
            <a:off x="2084784" y="2526863"/>
            <a:ext cx="2615684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Reduce E-Check Churn</a:t>
            </a:r>
            <a:endParaRPr lang="en-US" sz="1800" dirty="0"/>
          </a:p>
        </p:txBody>
      </p:sp>
      <p:sp>
        <p:nvSpPr>
          <p:cNvPr id="10" name="Text 8"/>
          <p:cNvSpPr/>
          <p:nvPr/>
        </p:nvSpPr>
        <p:spPr>
          <a:xfrm>
            <a:off x="2084784" y="2925247"/>
            <a:ext cx="110598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Encourage automatic payments with incentives.</a:t>
            </a:r>
            <a:endParaRPr lang="en-US" sz="1450" dirty="0"/>
          </a:p>
        </p:txBody>
      </p:sp>
      <p:sp>
        <p:nvSpPr>
          <p:cNvPr id="11" name="Shape 9"/>
          <p:cNvSpPr/>
          <p:nvPr/>
        </p:nvSpPr>
        <p:spPr>
          <a:xfrm>
            <a:off x="1485781" y="3588663"/>
            <a:ext cx="414695" cy="414695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2" name="Text 10"/>
          <p:cNvSpPr/>
          <p:nvPr/>
        </p:nvSpPr>
        <p:spPr>
          <a:xfrm>
            <a:off x="1554837" y="3623191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3</a:t>
            </a:r>
            <a:endParaRPr lang="en-US" sz="2150" dirty="0"/>
          </a:p>
        </p:txBody>
      </p:sp>
      <p:sp>
        <p:nvSpPr>
          <p:cNvPr id="13" name="Text 11"/>
          <p:cNvSpPr/>
          <p:nvPr/>
        </p:nvSpPr>
        <p:spPr>
          <a:xfrm>
            <a:off x="2084784" y="3652004"/>
            <a:ext cx="2411373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Prioritize Fiber Optic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084784" y="4050387"/>
            <a:ext cx="110598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 service reliability and support for premium users.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1485781" y="4713803"/>
            <a:ext cx="414695" cy="414695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16" name="Text 14"/>
          <p:cNvSpPr/>
          <p:nvPr/>
        </p:nvSpPr>
        <p:spPr>
          <a:xfrm>
            <a:off x="1554837" y="4748332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4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2084784" y="4777145"/>
            <a:ext cx="285773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Focus on New Customers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2084784" y="5175528"/>
            <a:ext cx="110598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Strengthen onboarding and early-stage promotions.</a:t>
            </a:r>
            <a:endParaRPr lang="en-US" sz="1450" dirty="0"/>
          </a:p>
        </p:txBody>
      </p:sp>
      <p:sp>
        <p:nvSpPr>
          <p:cNvPr id="19" name="Shape 17"/>
          <p:cNvSpPr/>
          <p:nvPr/>
        </p:nvSpPr>
        <p:spPr>
          <a:xfrm>
            <a:off x="1485781" y="5838944"/>
            <a:ext cx="414695" cy="414695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0" name="Text 18"/>
          <p:cNvSpPr/>
          <p:nvPr/>
        </p:nvSpPr>
        <p:spPr>
          <a:xfrm>
            <a:off x="1554837" y="5873472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5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2084784" y="5902285"/>
            <a:ext cx="2858691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Target High-Churn Cities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2084784" y="6300668"/>
            <a:ext cx="110598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Implement localized retention campaigns.</a:t>
            </a:r>
            <a:endParaRPr lang="en-US" sz="1450" dirty="0"/>
          </a:p>
        </p:txBody>
      </p:sp>
      <p:sp>
        <p:nvSpPr>
          <p:cNvPr id="23" name="Shape 21"/>
          <p:cNvSpPr/>
          <p:nvPr/>
        </p:nvSpPr>
        <p:spPr>
          <a:xfrm>
            <a:off x="1485781" y="6964085"/>
            <a:ext cx="414695" cy="414695"/>
          </a:xfrm>
          <a:prstGeom prst="roundRect">
            <a:avLst>
              <a:gd name="adj" fmla="val 6667"/>
            </a:avLst>
          </a:prstGeom>
          <a:solidFill>
            <a:srgbClr val="EEE8DD"/>
          </a:solidFill>
          <a:ln/>
        </p:spPr>
      </p:sp>
      <p:sp>
        <p:nvSpPr>
          <p:cNvPr id="24" name="Text 22"/>
          <p:cNvSpPr/>
          <p:nvPr/>
        </p:nvSpPr>
        <p:spPr>
          <a:xfrm>
            <a:off x="1554837" y="6998613"/>
            <a:ext cx="276463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6</a:t>
            </a:r>
            <a:endParaRPr lang="en-US" sz="2150" dirty="0"/>
          </a:p>
        </p:txBody>
      </p:sp>
      <p:sp>
        <p:nvSpPr>
          <p:cNvPr id="25" name="Text 23"/>
          <p:cNvSpPr/>
          <p:nvPr/>
        </p:nvSpPr>
        <p:spPr>
          <a:xfrm>
            <a:off x="2084784" y="7027426"/>
            <a:ext cx="2965847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746558"/>
                </a:solidFill>
                <a:latin typeface="Gelasio Semi Bold" pitchFamily="34" charset="0"/>
                <a:ea typeface="Gelasio Semi Bold" pitchFamily="34" charset="-122"/>
                <a:cs typeface="Gelasio Semi Bold" pitchFamily="34" charset="-120"/>
              </a:rPr>
              <a:t>Improve Service &amp; Pricing</a:t>
            </a:r>
            <a:endParaRPr lang="en-US" sz="1800" dirty="0"/>
          </a:p>
        </p:txBody>
      </p:sp>
      <p:sp>
        <p:nvSpPr>
          <p:cNvPr id="26" name="Text 24"/>
          <p:cNvSpPr/>
          <p:nvPr/>
        </p:nvSpPr>
        <p:spPr>
          <a:xfrm>
            <a:off x="2084784" y="7425809"/>
            <a:ext cx="11059835" cy="294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746558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Review plans, upgrade network, enhance customer support.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2026-01-14T08:26:20Z</dcterms:created>
  <dcterms:modified xsi:type="dcterms:W3CDTF">2026-01-14T08:26:20Z</dcterms:modified>
</cp:coreProperties>
</file>